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33"/>
  </p:notesMasterIdLst>
  <p:sldIdLst>
    <p:sldId id="257" r:id="rId5"/>
    <p:sldId id="258" r:id="rId6"/>
    <p:sldId id="259" r:id="rId7"/>
    <p:sldId id="262" r:id="rId8"/>
    <p:sldId id="263" r:id="rId9"/>
    <p:sldId id="277" r:id="rId10"/>
    <p:sldId id="278" r:id="rId11"/>
    <p:sldId id="279" r:id="rId12"/>
    <p:sldId id="280" r:id="rId13"/>
    <p:sldId id="266" r:id="rId14"/>
    <p:sldId id="282" r:id="rId15"/>
    <p:sldId id="283" r:id="rId16"/>
    <p:sldId id="267" r:id="rId17"/>
    <p:sldId id="284" r:id="rId18"/>
    <p:sldId id="285" r:id="rId19"/>
    <p:sldId id="286" r:id="rId20"/>
    <p:sldId id="287" r:id="rId21"/>
    <p:sldId id="270" r:id="rId22"/>
    <p:sldId id="271" r:id="rId23"/>
    <p:sldId id="264" r:id="rId24"/>
    <p:sldId id="269" r:id="rId25"/>
    <p:sldId id="274" r:id="rId26"/>
    <p:sldId id="275" r:id="rId27"/>
    <p:sldId id="276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59"/>
          </p14:sldIdLst>
        </p14:section>
        <p14:section name="Group Member 1" id="{0860697E-8C4A-43F9-A7C0-C435911657B2}">
          <p14:sldIdLst>
            <p14:sldId id="262"/>
            <p14:sldId id="263"/>
            <p14:sldId id="277"/>
            <p14:sldId id="278"/>
            <p14:sldId id="279"/>
            <p14:sldId id="280"/>
          </p14:sldIdLst>
        </p14:section>
        <p14:section name="Group Member 2" id="{ED02CA79-8112-418E-8BC2-0FD9B68AECB3}">
          <p14:sldIdLst>
            <p14:sldId id="266"/>
            <p14:sldId id="282"/>
            <p14:sldId id="283"/>
            <p14:sldId id="267"/>
            <p14:sldId id="284"/>
            <p14:sldId id="285"/>
            <p14:sldId id="286"/>
            <p14:sldId id="287"/>
          </p14:sldIdLst>
        </p14:section>
        <p14:section name="Group Member 3" id="{0DAD77B1-60C5-4EB2-933E-C56E97A5B2A7}">
          <p14:sldIdLst>
            <p14:sldId id="270"/>
            <p14:sldId id="271"/>
            <p14:sldId id="264"/>
            <p14:sldId id="269"/>
          </p14:sldIdLst>
        </p14:section>
        <p14:section name="Experiment" id="{4AB6C702-EE4D-4283-ACB0-770710E41AE6}">
          <p14:sldIdLst>
            <p14:sldId id="274"/>
            <p14:sldId id="275"/>
            <p14:sldId id="276"/>
            <p14:sldId id="288"/>
            <p14:sldId id="289"/>
          </p14:sldIdLst>
        </p14:section>
        <p14:section name="Summary" id="{4EC11E6B-E03C-463E-B5CA-4FC178B23379}">
          <p14:sldIdLst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ần Quốc Thành" initials="TQT" lastIdx="1" clrIdx="0">
    <p:extLst>
      <p:ext uri="{19B8F6BF-5375-455C-9EA6-DF929625EA0E}">
        <p15:presenceInfo xmlns:p15="http://schemas.microsoft.com/office/powerpoint/2012/main" userId="S::thanhtq.15@ms.uit.edu.vn::ecc52d2f-8d65-445e-9330-329c215eeca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2865" autoAdjust="0"/>
  </p:normalViewPr>
  <p:slideViewPr>
    <p:cSldViewPr snapToGrid="0">
      <p:cViewPr varScale="1">
        <p:scale>
          <a:sx n="62" d="100"/>
          <a:sy n="62" d="100"/>
        </p:scale>
        <p:origin x="7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Master\Course\Embedded\IT2020.CH1402\experiment_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First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Test 1</c:v>
                </c:pt>
                <c:pt idx="1">
                  <c:v>Test 2</c:v>
                </c:pt>
                <c:pt idx="2">
                  <c:v>Test 3</c:v>
                </c:pt>
                <c:pt idx="3">
                  <c:v>Test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8E-4079-A578-35105858C0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Test 1</c:v>
                </c:pt>
                <c:pt idx="1">
                  <c:v>Test 2</c:v>
                </c:pt>
                <c:pt idx="2">
                  <c:v>Test 3</c:v>
                </c:pt>
                <c:pt idx="3">
                  <c:v>Test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8E-4079-A578-35105858C04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Third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Test 1</c:v>
                </c:pt>
                <c:pt idx="1">
                  <c:v>Test 2</c:v>
                </c:pt>
                <c:pt idx="2">
                  <c:v>Test 3</c:v>
                </c:pt>
                <c:pt idx="3">
                  <c:v>Test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8E-4079-A578-35105858C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557520"/>
        <c:axId val="248557128"/>
      </c:lineChart>
      <c:valAx>
        <c:axId val="248557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557520"/>
        <c:crosses val="autoZero"/>
        <c:crossBetween val="between"/>
      </c:valAx>
      <c:catAx>
        <c:axId val="24855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557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0FB-4064-AA07-557F4619830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4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4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4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0FB-4064-AA07-557F4619830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6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6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6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0FB-4064-AA07-557F4619830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2">
                      <a:lumMod val="60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2">
                      <a:lumMod val="60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0FB-4064-AA07-557F461983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0FB-4064-AA07-557F4619830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FPS of face recognition system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Speed!$I$2</c:f>
              <c:strCache>
                <c:ptCount val="1"/>
                <c:pt idx="0">
                  <c:v>No face (only face detection algorthim running)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Speed!$H$3:$H$7</c:f>
              <c:numCache>
                <c:formatCode>General</c:formatCode>
                <c:ptCount val="5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</c:numCache>
            </c:numRef>
          </c:xVal>
          <c:yVal>
            <c:numRef>
              <c:f>Speed!$I$3:$I$7</c:f>
              <c:numCache>
                <c:formatCode>General</c:formatCode>
                <c:ptCount val="5"/>
                <c:pt idx="0">
                  <c:v>21.212</c:v>
                </c:pt>
                <c:pt idx="1">
                  <c:v>20.893999999999998</c:v>
                </c:pt>
                <c:pt idx="2">
                  <c:v>19.534000000000002</c:v>
                </c:pt>
                <c:pt idx="3">
                  <c:v>15.437999999999999</c:v>
                </c:pt>
                <c:pt idx="4">
                  <c:v>22.081999999999997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173-42A1-8624-D3B0880F22D1}"/>
            </c:ext>
          </c:extLst>
        </c:ser>
        <c:ser>
          <c:idx val="1"/>
          <c:order val="1"/>
          <c:tx>
            <c:strRef>
              <c:f>Speed!$J$2</c:f>
              <c:strCache>
                <c:ptCount val="1"/>
                <c:pt idx="0">
                  <c:v>With face (face detection + embedding + vector comparison)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Speed!$H$3:$H$7</c:f>
              <c:numCache>
                <c:formatCode>General</c:formatCode>
                <c:ptCount val="5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1000</c:v>
                </c:pt>
                <c:pt idx="4">
                  <c:v>10000</c:v>
                </c:pt>
              </c:numCache>
            </c:numRef>
          </c:xVal>
          <c:yVal>
            <c:numRef>
              <c:f>Speed!$J$3:$J$7</c:f>
              <c:numCache>
                <c:formatCode>General</c:formatCode>
                <c:ptCount val="5"/>
                <c:pt idx="0">
                  <c:v>2.6120000000000001</c:v>
                </c:pt>
                <c:pt idx="1">
                  <c:v>2.5819999999999999</c:v>
                </c:pt>
                <c:pt idx="2">
                  <c:v>2.552</c:v>
                </c:pt>
                <c:pt idx="3">
                  <c:v>2.4379999999999997</c:v>
                </c:pt>
                <c:pt idx="4">
                  <c:v>1.8940000000000001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173-42A1-8624-D3B0880F2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8716303"/>
        <c:axId val="2058292831"/>
      </c:scatterChart>
      <c:valAx>
        <c:axId val="1868716303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reference faces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292831"/>
        <c:crosses val="autoZero"/>
        <c:crossBetween val="midCat"/>
      </c:valAx>
      <c:valAx>
        <c:axId val="2058292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716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29T21:28:22.58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F23706-3637-4F0B-A8B3-1D8C99BBB45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6173D271-6D62-421D-8753-675923ADE18F}">
      <dgm:prSet phldrT="[Text]"/>
      <dgm:spPr/>
      <dgm:t>
        <a:bodyPr/>
        <a:lstStyle/>
        <a:p>
          <a:r>
            <a:rPr lang="en-US" dirty="0"/>
            <a:t>Tran Quoc Thanh </a:t>
          </a:r>
        </a:p>
        <a:p>
          <a:r>
            <a:rPr lang="en-US" dirty="0"/>
            <a:t>CH2001035</a:t>
          </a:r>
        </a:p>
      </dgm:t>
    </dgm:pt>
    <dgm:pt modelId="{F4CB7CAC-6D54-4EAE-B5B9-31F330CFDB36}" type="parTrans" cxnId="{0F1163C7-D2B6-42BE-B583-777AB2951D4C}">
      <dgm:prSet/>
      <dgm:spPr/>
      <dgm:t>
        <a:bodyPr/>
        <a:lstStyle/>
        <a:p>
          <a:endParaRPr lang="en-US"/>
        </a:p>
      </dgm:t>
    </dgm:pt>
    <dgm:pt modelId="{3DE6A042-08D2-4654-BEC8-10420F9CEFF6}" type="sibTrans" cxnId="{0F1163C7-D2B6-42BE-B583-777AB2951D4C}">
      <dgm:prSet/>
      <dgm:spPr>
        <a:blipFill>
          <a:blip xmlns:r="http://schemas.openxmlformats.org/officeDocument/2006/relationships" r:embed="rId1"/>
          <a:srcRect/>
          <a:stretch>
            <a:fillRect l="-34000" r="-34000"/>
          </a:stretch>
        </a:blipFill>
      </dgm:spPr>
      <dgm:t>
        <a:bodyPr/>
        <a:lstStyle/>
        <a:p>
          <a:endParaRPr lang="en-US"/>
        </a:p>
      </dgm:t>
    </dgm:pt>
    <dgm:pt modelId="{74EF8189-CA72-4CCC-A2CC-A50CDB96AE30}" type="pres">
      <dgm:prSet presAssocID="{81F23706-3637-4F0B-A8B3-1D8C99BBB45D}" presName="Name0" presStyleCnt="0">
        <dgm:presLayoutVars>
          <dgm:chMax val="7"/>
          <dgm:chPref val="7"/>
          <dgm:dir/>
        </dgm:presLayoutVars>
      </dgm:prSet>
      <dgm:spPr/>
    </dgm:pt>
    <dgm:pt modelId="{675537A0-23E5-4956-A056-BB6F3E15DCA7}" type="pres">
      <dgm:prSet presAssocID="{81F23706-3637-4F0B-A8B3-1D8C99BBB45D}" presName="Name1" presStyleCnt="0"/>
      <dgm:spPr/>
    </dgm:pt>
    <dgm:pt modelId="{702B6264-D030-4F2A-B7C2-A1905801F316}" type="pres">
      <dgm:prSet presAssocID="{3DE6A042-08D2-4654-BEC8-10420F9CEFF6}" presName="picture_1" presStyleCnt="0"/>
      <dgm:spPr/>
    </dgm:pt>
    <dgm:pt modelId="{BA65B917-8D58-4574-B720-46C395092C9D}" type="pres">
      <dgm:prSet presAssocID="{3DE6A042-08D2-4654-BEC8-10420F9CEFF6}" presName="pictureRepeatNode" presStyleLbl="alignImgPlace1" presStyleIdx="0" presStyleCnt="1"/>
      <dgm:spPr/>
    </dgm:pt>
    <dgm:pt modelId="{7258A8EB-F607-43FE-ABF2-58EB90C3E7AC}" type="pres">
      <dgm:prSet presAssocID="{6173D271-6D62-421D-8753-675923ADE18F}" presName="text_1" presStyleLbl="node1" presStyleIdx="0" presStyleCnt="0" custScaleX="302708" custScaleY="92325" custLinFactNeighborX="4591" custLinFactNeighborY="89039">
        <dgm:presLayoutVars>
          <dgm:bulletEnabled val="1"/>
        </dgm:presLayoutVars>
      </dgm:prSet>
      <dgm:spPr/>
    </dgm:pt>
  </dgm:ptLst>
  <dgm:cxnLst>
    <dgm:cxn modelId="{B172C617-3254-4802-BB8D-65552B54EF62}" type="presOf" srcId="{6173D271-6D62-421D-8753-675923ADE18F}" destId="{7258A8EB-F607-43FE-ABF2-58EB90C3E7AC}" srcOrd="0" destOrd="0" presId="urn:microsoft.com/office/officeart/2008/layout/CircularPictureCallout"/>
    <dgm:cxn modelId="{B92AD99F-9726-481C-ADEC-FF78D46A62F4}" type="presOf" srcId="{3DE6A042-08D2-4654-BEC8-10420F9CEFF6}" destId="{BA65B917-8D58-4574-B720-46C395092C9D}" srcOrd="0" destOrd="0" presId="urn:microsoft.com/office/officeart/2008/layout/CircularPictureCallout"/>
    <dgm:cxn modelId="{0F1163C7-D2B6-42BE-B583-777AB2951D4C}" srcId="{81F23706-3637-4F0B-A8B3-1D8C99BBB45D}" destId="{6173D271-6D62-421D-8753-675923ADE18F}" srcOrd="0" destOrd="0" parTransId="{F4CB7CAC-6D54-4EAE-B5B9-31F330CFDB36}" sibTransId="{3DE6A042-08D2-4654-BEC8-10420F9CEFF6}"/>
    <dgm:cxn modelId="{1104C7F4-EBF4-40AB-B748-4C98DB295A1F}" type="presOf" srcId="{81F23706-3637-4F0B-A8B3-1D8C99BBB45D}" destId="{74EF8189-CA72-4CCC-A2CC-A50CDB96AE30}" srcOrd="0" destOrd="0" presId="urn:microsoft.com/office/officeart/2008/layout/CircularPictureCallout"/>
    <dgm:cxn modelId="{142EBCF3-4524-4302-873A-5CF24E2DAF75}" type="presParOf" srcId="{74EF8189-CA72-4CCC-A2CC-A50CDB96AE30}" destId="{675537A0-23E5-4956-A056-BB6F3E15DCA7}" srcOrd="0" destOrd="0" presId="urn:microsoft.com/office/officeart/2008/layout/CircularPictureCallout"/>
    <dgm:cxn modelId="{024DD3C4-CAFE-4A16-9F5C-CF7EE33E420D}" type="presParOf" srcId="{675537A0-23E5-4956-A056-BB6F3E15DCA7}" destId="{702B6264-D030-4F2A-B7C2-A1905801F316}" srcOrd="0" destOrd="0" presId="urn:microsoft.com/office/officeart/2008/layout/CircularPictureCallout"/>
    <dgm:cxn modelId="{B588A398-9AFC-41B7-9AD1-D5CD1FB9144C}" type="presParOf" srcId="{702B6264-D030-4F2A-B7C2-A1905801F316}" destId="{BA65B917-8D58-4574-B720-46C395092C9D}" srcOrd="0" destOrd="0" presId="urn:microsoft.com/office/officeart/2008/layout/CircularPictureCallout"/>
    <dgm:cxn modelId="{24CB0C7A-AF6D-473A-9C04-61F76E74422E}" type="presParOf" srcId="{675537A0-23E5-4956-A056-BB6F3E15DCA7}" destId="{7258A8EB-F607-43FE-ABF2-58EB90C3E7AC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5B917-8D58-4574-B720-46C395092C9D}">
      <dsp:nvSpPr>
        <dsp:cNvPr id="0" name=""/>
        <dsp:cNvSpPr/>
      </dsp:nvSpPr>
      <dsp:spPr>
        <a:xfrm>
          <a:off x="874155" y="242240"/>
          <a:ext cx="1748312" cy="174831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4000" r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8A8EB-F607-43FE-ABF2-58EB90C3E7AC}">
      <dsp:nvSpPr>
        <dsp:cNvPr id="0" name=""/>
        <dsp:cNvSpPr/>
      </dsp:nvSpPr>
      <dsp:spPr>
        <a:xfrm>
          <a:off x="106151" y="1700129"/>
          <a:ext cx="3387059" cy="53266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 Quoc Thanh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CH2001035</a:t>
          </a:r>
        </a:p>
      </dsp:txBody>
      <dsp:txXfrm>
        <a:off x="106151" y="1700129"/>
        <a:ext cx="3387059" cy="532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 dirty="0"/>
            </a:br>
            <a:r>
              <a:rPr lang="en-US" dirty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/>
          </a:p>
          <a:p>
            <a:r>
              <a:rPr lang="en-US" dirty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2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1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4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6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2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02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6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8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77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0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build5nines.com/raspberry-pi-4-vs-nvidia-jetson-nano-developer-kit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core.ac.uk/download/pdf/84801048.pdf" TargetMode="Externa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commons.calpoly.edu/cgi/viewcontent.cgi?article=3377&amp;context=theses" TargetMode="External"/><Relationship Id="rId2" Type="http://schemas.openxmlformats.org/officeDocument/2006/relationships/hyperlink" Target="https://core.ac.uk/download/pdf/84801048.pdf" TargetMode="Externa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github.com/davisking/dlib-model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comments" Target="../comments/comment1.xml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21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GUEST ALARM SYSTEM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IN SMART HOME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 Quoc Thanh – CH2001035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Nguyen Thanh An -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 Be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4D8603D-6671-44FF-9AD1-DC1BF613F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127318"/>
              </p:ext>
            </p:extLst>
          </p:nvPr>
        </p:nvGraphicFramePr>
        <p:xfrm>
          <a:off x="181524" y="4394039"/>
          <a:ext cx="3496624" cy="2232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node hardware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Trần Quốc Thành</a:t>
            </a:r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3BBE5-13CB-495F-8F32-8924A307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2" y="4408519"/>
            <a:ext cx="3560381" cy="2315695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EFE5C3B-8845-45B2-80DE-F6A5FDF70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986885"/>
              </p:ext>
            </p:extLst>
          </p:nvPr>
        </p:nvGraphicFramePr>
        <p:xfrm>
          <a:off x="3945275" y="2140852"/>
          <a:ext cx="7736440" cy="45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110">
                  <a:extLst>
                    <a:ext uri="{9D8B030D-6E8A-4147-A177-3AD203B41FA5}">
                      <a16:colId xmlns:a16="http://schemas.microsoft.com/office/drawing/2014/main" val="3279666497"/>
                    </a:ext>
                  </a:extLst>
                </a:gridCol>
                <a:gridCol w="1934110">
                  <a:extLst>
                    <a:ext uri="{9D8B030D-6E8A-4147-A177-3AD203B41FA5}">
                      <a16:colId xmlns:a16="http://schemas.microsoft.com/office/drawing/2014/main" val="1144416016"/>
                    </a:ext>
                  </a:extLst>
                </a:gridCol>
                <a:gridCol w="1934110">
                  <a:extLst>
                    <a:ext uri="{9D8B030D-6E8A-4147-A177-3AD203B41FA5}">
                      <a16:colId xmlns:a16="http://schemas.microsoft.com/office/drawing/2014/main" val="3455989666"/>
                    </a:ext>
                  </a:extLst>
                </a:gridCol>
                <a:gridCol w="1934110">
                  <a:extLst>
                    <a:ext uri="{9D8B030D-6E8A-4147-A177-3AD203B41FA5}">
                      <a16:colId xmlns:a16="http://schemas.microsoft.com/office/drawing/2014/main" val="3475810314"/>
                    </a:ext>
                  </a:extLst>
                </a:gridCol>
              </a:tblGrid>
              <a:tr h="5527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 camera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HQ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Chosen 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20671"/>
                  </a:ext>
                </a:extLst>
              </a:tr>
              <a:tr h="5527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25x24x9mm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38x38x18.4mm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30x30x40mm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956410"/>
                  </a:ext>
                </a:extLst>
              </a:tr>
              <a:tr h="5527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Still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8Megapixels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12.3Megapixels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165291"/>
                  </a:ext>
                </a:extLst>
              </a:tr>
              <a:tr h="71405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1080p30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720p60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1080p30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720p60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512p30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987337"/>
                  </a:ext>
                </a:extLst>
              </a:tr>
              <a:tr h="5527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Optical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1/4,0’’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1/4,0’’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1/2,7’’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55703"/>
                  </a:ext>
                </a:extLst>
              </a:tr>
              <a:tr h="5527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3.04mm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Depends on lens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883618"/>
                  </a:ext>
                </a:extLst>
              </a:tr>
              <a:tr h="5527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 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6141"/>
                  </a:ext>
                </a:extLst>
              </a:tr>
              <a:tr h="552757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5029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47F0C9-C04F-40DF-BB00-1B2C8D451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51" t="15849" r="33191" b="37807"/>
          <a:stretch/>
        </p:blipFill>
        <p:spPr>
          <a:xfrm>
            <a:off x="108412" y="2094316"/>
            <a:ext cx="1494357" cy="157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81A2EF-1BCC-40DB-8BF9-3EE5568098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6" r="6618"/>
          <a:stretch/>
        </p:blipFill>
        <p:spPr>
          <a:xfrm>
            <a:off x="1602769" y="2094316"/>
            <a:ext cx="2075379" cy="15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0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3061A-2A31-44D9-94F1-FF44ECD2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13" y="2487825"/>
            <a:ext cx="4876800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8CAC1-A58B-43C5-94AE-514D6CDB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9" y="2487825"/>
            <a:ext cx="48768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2A3078-27B0-4E5B-91B7-EE4FE883DD10}"/>
              </a:ext>
            </a:extLst>
          </p:cNvPr>
          <p:cNvSpPr txBox="1"/>
          <p:nvPr/>
        </p:nvSpPr>
        <p:spPr>
          <a:xfrm>
            <a:off x="680319" y="5740887"/>
            <a:ext cx="484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Distance: 0.5m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C7A89-F0D8-4145-8B10-AF886B2B17E6}"/>
              </a:ext>
            </a:extLst>
          </p:cNvPr>
          <p:cNvSpPr txBox="1"/>
          <p:nvPr/>
        </p:nvSpPr>
        <p:spPr>
          <a:xfrm>
            <a:off x="7126013" y="5740887"/>
            <a:ext cx="484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Distance: 4m</a:t>
            </a:r>
          </a:p>
        </p:txBody>
      </p:sp>
    </p:spTree>
    <p:extLst>
      <p:ext uri="{BB962C8B-B14F-4D97-AF65-F5344CB8AC3E}">
        <p14:creationId xmlns:p14="http://schemas.microsoft.com/office/powerpoint/2010/main" val="36021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4 vs Nano Jetson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C464F4-FD4A-48D7-8657-550613DDB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9" b="8046"/>
          <a:stretch/>
        </p:blipFill>
        <p:spPr>
          <a:xfrm>
            <a:off x="882370" y="1999718"/>
            <a:ext cx="9545899" cy="4627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A0ADFE-F4C7-4CCC-88B9-5A8EFF23AA39}"/>
              </a:ext>
            </a:extLst>
          </p:cNvPr>
          <p:cNvSpPr txBox="1"/>
          <p:nvPr/>
        </p:nvSpPr>
        <p:spPr>
          <a:xfrm>
            <a:off x="882370" y="6607717"/>
            <a:ext cx="9452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picture and table below based on information from: </a:t>
            </a:r>
            <a:r>
              <a:rPr lang="en-US" sz="800" dirty="0">
                <a:hlinkClick r:id="rId4"/>
              </a:rPr>
              <a:t>Raspberry Pi 4 Vs NVIDIA Jetson Nano Developer Kit | Build5Nines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4 vs Nano Jetson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7D8F72F-11BC-4AC4-899C-E51AEB87C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246779"/>
              </p:ext>
            </p:extLst>
          </p:nvPr>
        </p:nvGraphicFramePr>
        <p:xfrm>
          <a:off x="142125" y="2075379"/>
          <a:ext cx="11907750" cy="4594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622">
                  <a:extLst>
                    <a:ext uri="{9D8B030D-6E8A-4147-A177-3AD203B41FA5}">
                      <a16:colId xmlns:a16="http://schemas.microsoft.com/office/drawing/2014/main" val="1432683976"/>
                    </a:ext>
                  </a:extLst>
                </a:gridCol>
                <a:gridCol w="4810536">
                  <a:extLst>
                    <a:ext uri="{9D8B030D-6E8A-4147-A177-3AD203B41FA5}">
                      <a16:colId xmlns:a16="http://schemas.microsoft.com/office/drawing/2014/main" val="2471631728"/>
                    </a:ext>
                  </a:extLst>
                </a:gridCol>
                <a:gridCol w="5443592">
                  <a:extLst>
                    <a:ext uri="{9D8B030D-6E8A-4147-A177-3AD203B41FA5}">
                      <a16:colId xmlns:a16="http://schemas.microsoft.com/office/drawing/2014/main" val="314956952"/>
                    </a:ext>
                  </a:extLst>
                </a:gridCol>
              </a:tblGrid>
              <a:tr h="3307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Nano Jetson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807950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Quad-core ARM Cortex-A72 64-bit @ 1.5 </a:t>
                      </a:r>
                      <a:r>
                        <a:rPr lang="en-US" sz="1600" dirty="0" err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Ghz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Quad-Core ARM Cortex-A57 64-bit @ 1.42 Ghz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632710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Broadcom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VideoCore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 (32-bit)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600" b="1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NVIDIA Maxwell w/ 128 CUDA cores @ 921 Mhz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2195826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GB LPDDR4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GB LPDDR4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884494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Gigabit Ethernet / </a:t>
                      </a:r>
                      <a:r>
                        <a:rPr lang="en-US" sz="1600" b="1" dirty="0" err="1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Wifi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802.11ac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Gigabit Ethernet / M.2 Key E </a:t>
                      </a:r>
                      <a:r>
                        <a:rPr lang="en-US" sz="16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(for </a:t>
                      </a:r>
                      <a:r>
                        <a:rPr lang="en-US" sz="1600" i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Wifi</a:t>
                      </a:r>
                      <a:r>
                        <a:rPr lang="en-US" sz="1600" i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support)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328088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 micro-HDMI </a:t>
                      </a:r>
                      <a:r>
                        <a:rPr lang="en-US" sz="1600" i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(up to 4Kp60)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HDMI 2.0 and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eDP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1432031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 USB 3.0, 2x USB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4x USB 3.0, USB 2.0 Micro-B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5772254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40-pin GPIO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40-pin GPIO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204503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Encode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H264(1080p30)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H.264/H.265 (4Kp30)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872487"/>
                  </a:ext>
                </a:extLst>
              </a:tr>
              <a:tr h="57085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 Decode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H.265(4Kp60), H.264(1080p60)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H.264/H.265 (4Kp60, 2x 4Kp30)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967484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Camera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MIPI CSI 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MIPI CSI 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968294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Micro-SD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Micro-SD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3378878"/>
                  </a:ext>
                </a:extLst>
              </a:tr>
              <a:tr h="330731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555555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$55 USD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$99 USD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662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8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B1D3-AC6D-454C-B015-DEEF8C48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algorithm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57327E-E37B-4EB9-8840-B672058C65BE}"/>
              </a:ext>
            </a:extLst>
          </p:cNvPr>
          <p:cNvGrpSpPr/>
          <p:nvPr/>
        </p:nvGrpSpPr>
        <p:grpSpPr>
          <a:xfrm>
            <a:off x="3778619" y="2183176"/>
            <a:ext cx="1820525" cy="1080937"/>
            <a:chOff x="344858" y="2777498"/>
            <a:chExt cx="4877223" cy="28958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2363D7-8D4C-4A96-9500-59D6BBAB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858" y="2777498"/>
              <a:ext cx="4877223" cy="28958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9F7A69-0841-4F8D-899E-19F11B2ADEEB}"/>
                </a:ext>
              </a:extLst>
            </p:cNvPr>
            <p:cNvSpPr/>
            <p:nvPr/>
          </p:nvSpPr>
          <p:spPr>
            <a:xfrm>
              <a:off x="2070538" y="3082248"/>
              <a:ext cx="1755228" cy="225700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FA428CD-8A4E-47A1-B451-61977C59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8" y="2183176"/>
            <a:ext cx="1820525" cy="1080937"/>
          </a:xfrm>
          <a:prstGeom prst="rect">
            <a:avLst/>
          </a:prstGeom>
        </p:spPr>
      </p:pic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id="{A03C3832-D0A4-44A5-B491-7F9FC7BE6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2409" y="3910594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63A0D2A-8A54-42C8-8B87-B5B3539D7D85}"/>
              </a:ext>
            </a:extLst>
          </p:cNvPr>
          <p:cNvGrpSpPr/>
          <p:nvPr/>
        </p:nvGrpSpPr>
        <p:grpSpPr>
          <a:xfrm>
            <a:off x="6441468" y="2296930"/>
            <a:ext cx="655175" cy="842477"/>
            <a:chOff x="2070538" y="3082244"/>
            <a:chExt cx="1755228" cy="22570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FA049E-FDA4-4126-83A9-8367CCED0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382" t="10524" r="28630" b="11537"/>
            <a:stretch/>
          </p:blipFill>
          <p:spPr>
            <a:xfrm>
              <a:off x="2070538" y="3082244"/>
              <a:ext cx="1755228" cy="225700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6C65A-51ED-488A-B5C8-5FB6549180BD}"/>
                </a:ext>
              </a:extLst>
            </p:cNvPr>
            <p:cNvSpPr/>
            <p:nvPr/>
          </p:nvSpPr>
          <p:spPr>
            <a:xfrm>
              <a:off x="2070538" y="3082248"/>
              <a:ext cx="1755228" cy="225700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 descr="Artificial Intelligence outline">
            <a:extLst>
              <a:ext uri="{FF2B5EF4-FFF2-40B4-BE49-F238E27FC236}">
                <a16:creationId xmlns:a16="http://schemas.microsoft.com/office/drawing/2014/main" id="{319C375B-1917-4D10-BF07-32DD55D09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0911" y="3910594"/>
            <a:ext cx="914400" cy="9144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A352D6-BDCA-4E18-9D48-D1CEAABF2468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2071203" y="2723645"/>
            <a:ext cx="908406" cy="11869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8A7AA1-C827-43A4-B357-BB06284654F8}"/>
              </a:ext>
            </a:extLst>
          </p:cNvPr>
          <p:cNvCxnSpPr>
            <a:cxnSpLocks/>
            <a:stCxn id="11" idx="0"/>
            <a:endCxn id="7" idx="1"/>
          </p:cNvCxnSpPr>
          <p:nvPr/>
        </p:nvCxnSpPr>
        <p:spPr>
          <a:xfrm flipV="1">
            <a:off x="2979609" y="2723645"/>
            <a:ext cx="799010" cy="11869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DECF3D-9BC6-488A-BBB6-B2F7B1F7CF34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5599144" y="2718169"/>
            <a:ext cx="842324" cy="547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75C052-C5D1-4B44-B326-836B1BDBC3A6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7096643" y="2718169"/>
            <a:ext cx="941468" cy="119242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72C2474-53C8-4DED-B807-A2EDBC699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09" y="2183176"/>
            <a:ext cx="364901" cy="172741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D0389A-0721-4BCF-965B-88E7CDAFD597}"/>
              </a:ext>
            </a:extLst>
          </p:cNvPr>
          <p:cNvCxnSpPr>
            <a:cxnSpLocks/>
            <a:stCxn id="16" idx="0"/>
            <a:endCxn id="38" idx="1"/>
          </p:cNvCxnSpPr>
          <p:nvPr/>
        </p:nvCxnSpPr>
        <p:spPr>
          <a:xfrm flipV="1">
            <a:off x="8038111" y="3046885"/>
            <a:ext cx="1132598" cy="8637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D4C865-562F-462A-AB60-6D22F38CE925}"/>
              </a:ext>
            </a:extLst>
          </p:cNvPr>
          <p:cNvGrpSpPr/>
          <p:nvPr/>
        </p:nvGrpSpPr>
        <p:grpSpPr>
          <a:xfrm>
            <a:off x="3778619" y="5300157"/>
            <a:ext cx="1820525" cy="1080937"/>
            <a:chOff x="344858" y="2777498"/>
            <a:chExt cx="4877223" cy="289585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3389986-9D8E-4E5B-8F54-D53A0B078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858" y="2777498"/>
              <a:ext cx="4877223" cy="289585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95264D4-01B5-49A8-8407-7FB53D73D1C2}"/>
                </a:ext>
              </a:extLst>
            </p:cNvPr>
            <p:cNvSpPr/>
            <p:nvPr/>
          </p:nvSpPr>
          <p:spPr>
            <a:xfrm>
              <a:off x="2070538" y="3082248"/>
              <a:ext cx="1755228" cy="225700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61AD4D82-E8DC-41B6-89A4-6F83539C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8" y="5300157"/>
            <a:ext cx="1820525" cy="108093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05223063-6AD5-481B-A338-3115E32FE35F}"/>
              </a:ext>
            </a:extLst>
          </p:cNvPr>
          <p:cNvGrpSpPr/>
          <p:nvPr/>
        </p:nvGrpSpPr>
        <p:grpSpPr>
          <a:xfrm>
            <a:off x="6441468" y="5413911"/>
            <a:ext cx="655175" cy="842477"/>
            <a:chOff x="2070538" y="3082244"/>
            <a:chExt cx="1755228" cy="2257012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042E68F-4190-449B-8BE1-9B5A14C48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382" t="10524" r="28630" b="11537"/>
            <a:stretch/>
          </p:blipFill>
          <p:spPr>
            <a:xfrm>
              <a:off x="2070538" y="3082244"/>
              <a:ext cx="1755228" cy="225700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CE1B1EC-84E1-4F12-993F-BC173377CED1}"/>
                </a:ext>
              </a:extLst>
            </p:cNvPr>
            <p:cNvSpPr/>
            <p:nvPr/>
          </p:nvSpPr>
          <p:spPr>
            <a:xfrm>
              <a:off x="2070538" y="3082248"/>
              <a:ext cx="1755228" cy="225700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8AD785F-6BD9-41ED-8B1A-461309F6D577}"/>
              </a:ext>
            </a:extLst>
          </p:cNvPr>
          <p:cNvCxnSpPr>
            <a:cxnSpLocks/>
            <a:stCxn id="53" idx="3"/>
            <a:endCxn id="11" idx="2"/>
          </p:cNvCxnSpPr>
          <p:nvPr/>
        </p:nvCxnSpPr>
        <p:spPr>
          <a:xfrm flipV="1">
            <a:off x="2071203" y="4824994"/>
            <a:ext cx="908406" cy="10156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E02228A-7E4B-4242-B3F5-2A82AE67737F}"/>
              </a:ext>
            </a:extLst>
          </p:cNvPr>
          <p:cNvCxnSpPr>
            <a:cxnSpLocks/>
            <a:stCxn id="11" idx="2"/>
            <a:endCxn id="51" idx="1"/>
          </p:cNvCxnSpPr>
          <p:nvPr/>
        </p:nvCxnSpPr>
        <p:spPr>
          <a:xfrm>
            <a:off x="2979609" y="4824994"/>
            <a:ext cx="799010" cy="101563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62DFD83-4121-46F6-9C45-9E1EBFE545DE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5599144" y="5835150"/>
            <a:ext cx="842324" cy="5476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FC84689-F0BF-4C6F-8113-8235296C1FE6}"/>
              </a:ext>
            </a:extLst>
          </p:cNvPr>
          <p:cNvCxnSpPr>
            <a:cxnSpLocks/>
            <a:stCxn id="55" idx="3"/>
            <a:endCxn id="16" idx="2"/>
          </p:cNvCxnSpPr>
          <p:nvPr/>
        </p:nvCxnSpPr>
        <p:spPr>
          <a:xfrm flipV="1">
            <a:off x="7096643" y="4824994"/>
            <a:ext cx="941468" cy="10101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3F90180F-1868-44D6-B3A2-2A0320AE6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708" y="4653676"/>
            <a:ext cx="364901" cy="1727418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D5499BB-DAE4-4C53-ABA9-DBEFA69E51B4}"/>
              </a:ext>
            </a:extLst>
          </p:cNvPr>
          <p:cNvCxnSpPr>
            <a:cxnSpLocks/>
            <a:stCxn id="16" idx="2"/>
            <a:endCxn id="73" idx="1"/>
          </p:cNvCxnSpPr>
          <p:nvPr/>
        </p:nvCxnSpPr>
        <p:spPr>
          <a:xfrm>
            <a:off x="8038111" y="4824994"/>
            <a:ext cx="1132597" cy="69239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A9DFFF0-2946-45B7-B922-24FD06DD6ADD}"/>
              </a:ext>
            </a:extLst>
          </p:cNvPr>
          <p:cNvSpPr/>
          <p:nvPr/>
        </p:nvSpPr>
        <p:spPr>
          <a:xfrm>
            <a:off x="115503" y="2030930"/>
            <a:ext cx="10087276" cy="2170475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109F10-2AD9-4D17-A26F-EF43B39A0EAB}"/>
              </a:ext>
            </a:extLst>
          </p:cNvPr>
          <p:cNvSpPr txBox="1"/>
          <p:nvPr/>
        </p:nvSpPr>
        <p:spPr>
          <a:xfrm>
            <a:off x="3430815" y="3655461"/>
            <a:ext cx="3940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time processing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each picture of each family member)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DF5ECCC-7964-4D12-8D9B-4C2BBE739573}"/>
              </a:ext>
            </a:extLst>
          </p:cNvPr>
          <p:cNvSpPr/>
          <p:nvPr/>
        </p:nvSpPr>
        <p:spPr>
          <a:xfrm>
            <a:off x="115502" y="4519170"/>
            <a:ext cx="11825819" cy="200072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A1807E-488C-4312-ABFD-C5F6CD97CADC}"/>
              </a:ext>
            </a:extLst>
          </p:cNvPr>
          <p:cNvSpPr txBox="1"/>
          <p:nvPr/>
        </p:nvSpPr>
        <p:spPr>
          <a:xfrm>
            <a:off x="3385399" y="4734755"/>
            <a:ext cx="3940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processing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only process when a face is detected)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278BE9E-EB6F-4F06-8AB4-F7F4CFB7DF13}"/>
              </a:ext>
            </a:extLst>
          </p:cNvPr>
          <p:cNvSpPr txBox="1"/>
          <p:nvPr/>
        </p:nvSpPr>
        <p:spPr>
          <a:xfrm>
            <a:off x="10252138" y="4917220"/>
            <a:ext cx="1491223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Compare</a:t>
            </a:r>
          </a:p>
          <a:p>
            <a:r>
              <a:rPr lang="en-US" dirty="0"/>
              <a:t>(Euclid distance) and decide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2E1BCC9-22F8-4533-AB48-37878466F71E}"/>
              </a:ext>
            </a:extLst>
          </p:cNvPr>
          <p:cNvCxnSpPr>
            <a:cxnSpLocks/>
            <a:stCxn id="73" idx="3"/>
            <a:endCxn id="81" idx="1"/>
          </p:cNvCxnSpPr>
          <p:nvPr/>
        </p:nvCxnSpPr>
        <p:spPr>
          <a:xfrm>
            <a:off x="9535609" y="5517385"/>
            <a:ext cx="7165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F22C213-4723-46B2-8A32-7F1731F6BE84}"/>
              </a:ext>
            </a:extLst>
          </p:cNvPr>
          <p:cNvCxnSpPr>
            <a:cxnSpLocks/>
            <a:stCxn id="38" idx="3"/>
            <a:endCxn id="81" idx="0"/>
          </p:cNvCxnSpPr>
          <p:nvPr/>
        </p:nvCxnSpPr>
        <p:spPr>
          <a:xfrm>
            <a:off x="9535610" y="3046885"/>
            <a:ext cx="1462140" cy="187033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2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B1B0-7F14-4536-B4DB-DF89802F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Algorithm – face detection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C35E823-45A1-43C7-ACF1-78E474482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42873"/>
              </p:ext>
            </p:extLst>
          </p:nvPr>
        </p:nvGraphicFramePr>
        <p:xfrm>
          <a:off x="215756" y="2039586"/>
          <a:ext cx="11825555" cy="459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283">
                  <a:extLst>
                    <a:ext uri="{9D8B030D-6E8A-4147-A177-3AD203B41FA5}">
                      <a16:colId xmlns:a16="http://schemas.microsoft.com/office/drawing/2014/main" val="2079558572"/>
                    </a:ext>
                  </a:extLst>
                </a:gridCol>
                <a:gridCol w="3160551">
                  <a:extLst>
                    <a:ext uri="{9D8B030D-6E8A-4147-A177-3AD203B41FA5}">
                      <a16:colId xmlns:a16="http://schemas.microsoft.com/office/drawing/2014/main" val="2180331327"/>
                    </a:ext>
                  </a:extLst>
                </a:gridCol>
                <a:gridCol w="3712058">
                  <a:extLst>
                    <a:ext uri="{9D8B030D-6E8A-4147-A177-3AD203B41FA5}">
                      <a16:colId xmlns:a16="http://schemas.microsoft.com/office/drawing/2014/main" val="1874103363"/>
                    </a:ext>
                  </a:extLst>
                </a:gridCol>
                <a:gridCol w="3722663">
                  <a:extLst>
                    <a:ext uri="{9D8B030D-6E8A-4147-A177-3AD203B41FA5}">
                      <a16:colId xmlns:a16="http://schemas.microsoft.com/office/drawing/2014/main" val="325989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-cascade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Histogram of Oriented Gradient (HOG)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171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Look for simple pattern through image on different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oriented gradient (white arrow) to look for pattern through image on different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Hierarchy of abstract features are learnt from deep network. CNN ensure faces with different position/scale on image are detected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77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651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 (can be speed up by VGU)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29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 of the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52264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C5EF5F1-565A-4084-A66F-E961612F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72" y="2465611"/>
            <a:ext cx="1201663" cy="1885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E73E0-4E8A-4F97-ADAD-3CCED0E4D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32" y="2465610"/>
            <a:ext cx="1924414" cy="1886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F65CE-0CBB-4258-94F1-185880235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"/>
          <a:stretch/>
        </p:blipFill>
        <p:spPr>
          <a:xfrm>
            <a:off x="8533977" y="2465610"/>
            <a:ext cx="2627640" cy="1885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573CA-DAA2-4F20-A714-A1F4A79B39E4}"/>
              </a:ext>
            </a:extLst>
          </p:cNvPr>
          <p:cNvSpPr txBox="1"/>
          <p:nvPr/>
        </p:nvSpPr>
        <p:spPr>
          <a:xfrm>
            <a:off x="882370" y="6607717"/>
            <a:ext cx="9452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in this table is based on </a:t>
            </a:r>
            <a:r>
              <a:rPr lang="en-US" sz="800" dirty="0">
                <a:hlinkClick r:id="rId5"/>
              </a:rPr>
              <a:t>Microsoft Word - Nicolas </a:t>
            </a:r>
            <a:r>
              <a:rPr lang="en-US" sz="800" dirty="0" err="1">
                <a:hlinkClick r:id="rId5"/>
              </a:rPr>
              <a:t>Delbiaggio</a:t>
            </a:r>
            <a:r>
              <a:rPr lang="en-US" sz="800" dirty="0">
                <a:hlinkClick r:id="rId5"/>
              </a:rPr>
              <a:t> - 06.05.17 with template.docx (core.ac.uk)</a:t>
            </a:r>
            <a:r>
              <a:rPr lang="en-US" sz="800" dirty="0"/>
              <a:t> 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AA9E3-4F81-4DE8-B7B1-448C223284FD}"/>
              </a:ext>
            </a:extLst>
          </p:cNvPr>
          <p:cNvSpPr/>
          <p:nvPr/>
        </p:nvSpPr>
        <p:spPr>
          <a:xfrm>
            <a:off x="4572000" y="2039586"/>
            <a:ext cx="3750067" cy="4515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5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B1B0-7F14-4536-B4DB-DF89802F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Algorithm – face embedding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DBA18C8A-CE77-4ECC-9898-F20EDB6D7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566"/>
              </p:ext>
            </p:extLst>
          </p:nvPr>
        </p:nvGraphicFramePr>
        <p:xfrm>
          <a:off x="215756" y="2039586"/>
          <a:ext cx="11887202" cy="27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697">
                  <a:extLst>
                    <a:ext uri="{9D8B030D-6E8A-4147-A177-3AD203B41FA5}">
                      <a16:colId xmlns:a16="http://schemas.microsoft.com/office/drawing/2014/main" val="2079558572"/>
                    </a:ext>
                  </a:extLst>
                </a:gridCol>
                <a:gridCol w="3177026">
                  <a:extLst>
                    <a:ext uri="{9D8B030D-6E8A-4147-A177-3AD203B41FA5}">
                      <a16:colId xmlns:a16="http://schemas.microsoft.com/office/drawing/2014/main" val="2180331327"/>
                    </a:ext>
                  </a:extLst>
                </a:gridCol>
                <a:gridCol w="3731409">
                  <a:extLst>
                    <a:ext uri="{9D8B030D-6E8A-4147-A177-3AD203B41FA5}">
                      <a16:colId xmlns:a16="http://schemas.microsoft.com/office/drawing/2014/main" val="1874103363"/>
                    </a:ext>
                  </a:extLst>
                </a:gridCol>
                <a:gridCol w="3742070">
                  <a:extLst>
                    <a:ext uri="{9D8B030D-6E8A-4147-A177-3AD203B41FA5}">
                      <a16:colId xmlns:a16="http://schemas.microsoft.com/office/drawing/2014/main" val="325989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Eigenfaces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Fisherfaces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171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PCA (principle component analysis) to compress high dimensional image into below 100-dim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Also use PCA but consider also the average of each class (each person) using Linear Discriminant Analysis for better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pretrained neural network on faces can be used for face embedding in forward propagation. The output from 2</a:t>
                      </a:r>
                      <a:r>
                        <a:rPr lang="en-US" sz="16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nd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last fully connected layer is the needed embedding vector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77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model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model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651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 (can be speed up by VGU)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29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5226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31573CA-DAA2-4F20-A714-A1F4A79B39E4}"/>
              </a:ext>
            </a:extLst>
          </p:cNvPr>
          <p:cNvSpPr txBox="1"/>
          <p:nvPr/>
        </p:nvSpPr>
        <p:spPr>
          <a:xfrm>
            <a:off x="882370" y="6659087"/>
            <a:ext cx="94522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in this slide is based on </a:t>
            </a:r>
            <a:r>
              <a:rPr lang="en-US" sz="800" dirty="0">
                <a:hlinkClick r:id="rId2"/>
              </a:rPr>
              <a:t>Microsoft Word - Nicolas </a:t>
            </a:r>
            <a:r>
              <a:rPr lang="en-US" sz="800" dirty="0" err="1">
                <a:hlinkClick r:id="rId2"/>
              </a:rPr>
              <a:t>Delbiaggio</a:t>
            </a:r>
            <a:r>
              <a:rPr lang="en-US" sz="800" dirty="0">
                <a:hlinkClick r:id="rId2"/>
              </a:rPr>
              <a:t> - 06.05.17 with template.docx (core.ac.uk)</a:t>
            </a:r>
            <a:r>
              <a:rPr lang="en-US" sz="800" dirty="0"/>
              <a:t> and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hlinkClick r:id="rId3"/>
              </a:rPr>
              <a:t>A Study of Face Embedding in Face Recognition (calpoly.edu)</a:t>
            </a:r>
            <a:r>
              <a:rPr lang="en-US" sz="800" dirty="0"/>
              <a:t> 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9948C0-2B2A-4699-8EEF-076B70F23F42}"/>
              </a:ext>
            </a:extLst>
          </p:cNvPr>
          <p:cNvSpPr/>
          <p:nvPr/>
        </p:nvSpPr>
        <p:spPr>
          <a:xfrm>
            <a:off x="8352891" y="2039585"/>
            <a:ext cx="3750067" cy="46195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C3F7A-D50A-4F36-8A57-EDB67C6A38A5}"/>
              </a:ext>
            </a:extLst>
          </p:cNvPr>
          <p:cNvSpPr txBox="1"/>
          <p:nvPr/>
        </p:nvSpPr>
        <p:spPr>
          <a:xfrm>
            <a:off x="8548099" y="5095982"/>
            <a:ext cx="341102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Use RESNET model from </a:t>
            </a:r>
            <a:r>
              <a:rPr lang="en-US" dirty="0" err="1">
                <a:solidFill>
                  <a:srgbClr val="00B050"/>
                </a:solidFill>
              </a:rPr>
              <a:t>dlib</a:t>
            </a:r>
            <a:r>
              <a:rPr lang="en-US" dirty="0">
                <a:solidFill>
                  <a:srgbClr val="00B050"/>
                </a:solidFill>
              </a:rPr>
              <a:t> library (RESNET-29): </a:t>
            </a:r>
            <a:r>
              <a:rPr lang="en-US" dirty="0">
                <a:solidFill>
                  <a:srgbClr val="00B050"/>
                </a:solidFill>
                <a:hlinkClick r:id="rId4"/>
              </a:rPr>
              <a:t>link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Dataset include 3 million faces of about 7,500 individual worldwide. </a:t>
            </a:r>
          </a:p>
        </p:txBody>
      </p:sp>
    </p:spTree>
    <p:extLst>
      <p:ext uri="{BB962C8B-B14F-4D97-AF65-F5344CB8AC3E}">
        <p14:creationId xmlns:p14="http://schemas.microsoft.com/office/powerpoint/2010/main" val="40561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and mobile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Nguyen Thanh An</a:t>
            </a:r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Supporting 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List item</a:t>
            </a:r>
          </a:p>
          <a:p>
            <a:r>
              <a:rPr lang="en-US"/>
              <a:t>List item</a:t>
            </a:r>
          </a:p>
          <a:p>
            <a:r>
              <a:rPr lang="en-US"/>
              <a:t>List item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Heading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List item</a:t>
            </a:r>
          </a:p>
          <a:p>
            <a:r>
              <a:rPr lang="en-US"/>
              <a:t>List item</a:t>
            </a:r>
          </a:p>
          <a:p>
            <a:r>
              <a:rPr lang="en-US"/>
              <a:t>List item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and select components (camera, IoT node hardware, algorithm)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observations</a:t>
            </a:r>
          </a:p>
        </p:txBody>
      </p:sp>
      <p:graphicFrame>
        <p:nvGraphicFramePr>
          <p:cNvPr id="6" name="Content Placeholder 5" title="Sample Line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513283"/>
              </p:ext>
            </p:extLst>
          </p:nvPr>
        </p:nvGraphicFramePr>
        <p:xfrm>
          <a:off x="681038" y="2336800"/>
          <a:ext cx="9613900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196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  <a:br>
              <a:rPr lang="en-US"/>
            </a:br>
            <a:r>
              <a:rPr lang="en-US"/>
              <a:t>Observations</a:t>
            </a:r>
            <a:endParaRPr lang="en-US" dirty="0"/>
          </a:p>
        </p:txBody>
      </p:sp>
      <p:graphicFrame>
        <p:nvGraphicFramePr>
          <p:cNvPr id="7" name="Content Placeholder 6" title="Sample Pie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362858"/>
              </p:ext>
            </p:extLst>
          </p:nvPr>
        </p:nvGraphicFramePr>
        <p:xfrm>
          <a:off x="4686300" y="2336800"/>
          <a:ext cx="5608638" cy="3598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Optional statement</a:t>
            </a:r>
          </a:p>
        </p:txBody>
      </p:sp>
    </p:spTree>
    <p:extLst>
      <p:ext uri="{BB962C8B-B14F-4D97-AF65-F5344CB8AC3E}">
        <p14:creationId xmlns:p14="http://schemas.microsoft.com/office/powerpoint/2010/main" val="380431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result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 Quoc Thanh</a:t>
            </a:r>
          </a:p>
        </p:txBody>
      </p:sp>
    </p:spTree>
    <p:extLst>
      <p:ext uri="{BB962C8B-B14F-4D97-AF65-F5344CB8AC3E}">
        <p14:creationId xmlns:p14="http://schemas.microsoft.com/office/powerpoint/2010/main" val="35896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Speed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521B3F5-6912-488A-94D1-2D8D41B3C1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2861074"/>
              </p:ext>
            </p:extLst>
          </p:nvPr>
        </p:nvGraphicFramePr>
        <p:xfrm>
          <a:off x="71918" y="2089034"/>
          <a:ext cx="6205591" cy="4630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CC5F508-1819-4B78-A8D4-6A1F2FE52F21}"/>
              </a:ext>
            </a:extLst>
          </p:cNvPr>
          <p:cNvSpPr txBox="1"/>
          <p:nvPr/>
        </p:nvSpPr>
        <p:spPr>
          <a:xfrm>
            <a:off x="6380252" y="2188396"/>
            <a:ext cx="5739830" cy="502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Face detection algorithm (HOG) run very fast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Face detection algorithm should be independent of number of reference faces (of family members)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Face embedding algorithm (RESNET-29) run very slow (FPS reduced from ~22 to 2.6). IoT node with GPU can improve performance.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 to compare guest face to references face doesn’t matter up to 1,000 reference faces. Above that, it starts to affect performance (2.5 FPS -&gt; 1.9FPS)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C1D918-455E-49AD-A6B7-B4E682632631}"/>
              </a:ext>
            </a:extLst>
          </p:cNvPr>
          <p:cNvSpPr/>
          <p:nvPr/>
        </p:nvSpPr>
        <p:spPr>
          <a:xfrm>
            <a:off x="2620761" y="3429000"/>
            <a:ext cx="2866490" cy="1071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2 – face detection ability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197827B-1C3C-42B2-9E7B-201043FD5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47178"/>
              </p:ext>
            </p:extLst>
          </p:nvPr>
        </p:nvGraphicFramePr>
        <p:xfrm>
          <a:off x="431515" y="2116951"/>
          <a:ext cx="5537770" cy="1677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554">
                  <a:extLst>
                    <a:ext uri="{9D8B030D-6E8A-4147-A177-3AD203B41FA5}">
                      <a16:colId xmlns:a16="http://schemas.microsoft.com/office/drawing/2014/main" val="1892874076"/>
                    </a:ext>
                  </a:extLst>
                </a:gridCol>
                <a:gridCol w="1107554">
                  <a:extLst>
                    <a:ext uri="{9D8B030D-6E8A-4147-A177-3AD203B41FA5}">
                      <a16:colId xmlns:a16="http://schemas.microsoft.com/office/drawing/2014/main" val="2655894964"/>
                    </a:ext>
                  </a:extLst>
                </a:gridCol>
                <a:gridCol w="1107554">
                  <a:extLst>
                    <a:ext uri="{9D8B030D-6E8A-4147-A177-3AD203B41FA5}">
                      <a16:colId xmlns:a16="http://schemas.microsoft.com/office/drawing/2014/main" val="1217071970"/>
                    </a:ext>
                  </a:extLst>
                </a:gridCol>
                <a:gridCol w="1107554">
                  <a:extLst>
                    <a:ext uri="{9D8B030D-6E8A-4147-A177-3AD203B41FA5}">
                      <a16:colId xmlns:a16="http://schemas.microsoft.com/office/drawing/2014/main" val="1185806899"/>
                    </a:ext>
                  </a:extLst>
                </a:gridCol>
                <a:gridCol w="1107554">
                  <a:extLst>
                    <a:ext uri="{9D8B030D-6E8A-4147-A177-3AD203B41FA5}">
                      <a16:colId xmlns:a16="http://schemas.microsoft.com/office/drawing/2014/main" val="4244207684"/>
                    </a:ext>
                  </a:extLst>
                </a:gridCol>
              </a:tblGrid>
              <a:tr h="216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 [m]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 [degree]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 [Degree]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 [Degree]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 [Degree]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34046408"/>
                  </a:ext>
                </a:extLst>
              </a:tr>
              <a:tr h="216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35297488"/>
                  </a:ext>
                </a:extLst>
              </a:tr>
              <a:tr h="216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9617534"/>
                  </a:ext>
                </a:extLst>
              </a:tr>
              <a:tr h="216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96404208"/>
                  </a:ext>
                </a:extLst>
              </a:tr>
              <a:tr h="2161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6652458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43C0B84-A06E-4B25-9FFA-75F25B35B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2" t="44439" r="35561" b="23202"/>
          <a:stretch/>
        </p:blipFill>
        <p:spPr>
          <a:xfrm>
            <a:off x="6315185" y="2116951"/>
            <a:ext cx="1222625" cy="147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30015-FF98-4E15-BB5F-8F79E01A7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40" t="61515" r="36405" b="6125"/>
          <a:stretch/>
        </p:blipFill>
        <p:spPr>
          <a:xfrm>
            <a:off x="7722743" y="2116951"/>
            <a:ext cx="1222625" cy="1479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1137D4-FDF1-48DC-B98A-36CF8ECB84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14" t="49157" r="41629" b="18483"/>
          <a:stretch/>
        </p:blipFill>
        <p:spPr>
          <a:xfrm>
            <a:off x="9130301" y="2116951"/>
            <a:ext cx="1222625" cy="1479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B31B4-0636-4091-AD58-531E5129E6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920" t="51180" r="32023" b="16461"/>
          <a:stretch/>
        </p:blipFill>
        <p:spPr>
          <a:xfrm>
            <a:off x="10537859" y="2116951"/>
            <a:ext cx="1222626" cy="1479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9EEFCD-5AAE-4D5F-85C5-17553E93BF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562" t="53662" r="39270" b="29222"/>
          <a:stretch/>
        </p:blipFill>
        <p:spPr>
          <a:xfrm>
            <a:off x="9130301" y="3794620"/>
            <a:ext cx="619869" cy="782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7F548-0597-45E2-A1F4-BA2408DC2A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675" t="53662" r="35156" b="29223"/>
          <a:stretch/>
        </p:blipFill>
        <p:spPr>
          <a:xfrm>
            <a:off x="10537859" y="3794620"/>
            <a:ext cx="619869" cy="782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E866F5-5F9B-4E9C-83BB-5E91797309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448" t="51944" r="37384" b="30940"/>
          <a:stretch/>
        </p:blipFill>
        <p:spPr>
          <a:xfrm>
            <a:off x="6315185" y="3794620"/>
            <a:ext cx="619869" cy="782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2AEEDE-F68A-487B-A15C-E99905904CF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655" t="59847" r="37176" b="23037"/>
          <a:stretch/>
        </p:blipFill>
        <p:spPr>
          <a:xfrm>
            <a:off x="7722743" y="3794620"/>
            <a:ext cx="619869" cy="782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B4309B-F467-4F46-86E3-55D70E8F757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384" t="59848" r="33917" b="27111"/>
          <a:stretch/>
        </p:blipFill>
        <p:spPr>
          <a:xfrm>
            <a:off x="10537859" y="4775342"/>
            <a:ext cx="469375" cy="596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911444-27F7-422D-812B-E8B750F784D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5250" t="60515" r="37050" b="26444"/>
          <a:stretch/>
        </p:blipFill>
        <p:spPr>
          <a:xfrm>
            <a:off x="9130301" y="4775342"/>
            <a:ext cx="469375" cy="5962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23B9F-2BDF-494E-ABB8-04A25D3BFCA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333" t="57997" r="35967" b="28961"/>
          <a:stretch/>
        </p:blipFill>
        <p:spPr>
          <a:xfrm>
            <a:off x="6315185" y="4775342"/>
            <a:ext cx="469375" cy="5962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6D54E0-6DD8-4A00-A4B2-C846F574051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6864" t="65445" r="35437" b="21514"/>
          <a:stretch/>
        </p:blipFill>
        <p:spPr>
          <a:xfrm>
            <a:off x="7744883" y="4775342"/>
            <a:ext cx="469375" cy="596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D5628B-492F-4B7C-9312-D9BAC0E042C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8833" t="56852" r="34687" b="32407"/>
          <a:stretch/>
        </p:blipFill>
        <p:spPr>
          <a:xfrm>
            <a:off x="10537599" y="5569793"/>
            <a:ext cx="394970" cy="491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58AC44-0C23-4387-9CA3-DFE530BF7FB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57258" t="56754" r="36262" b="32506"/>
          <a:stretch/>
        </p:blipFill>
        <p:spPr>
          <a:xfrm>
            <a:off x="9130301" y="5569793"/>
            <a:ext cx="394970" cy="491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482F96-9549-423E-BDE5-58DFBA78C33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8073" t="56354" r="35448" b="32905"/>
          <a:stretch/>
        </p:blipFill>
        <p:spPr>
          <a:xfrm>
            <a:off x="6315185" y="5569793"/>
            <a:ext cx="394970" cy="4910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9C02F-F52F-472A-A61F-8D0A68CCE287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8043" t="59331" r="35477" b="29928"/>
          <a:stretch/>
        </p:blipFill>
        <p:spPr>
          <a:xfrm>
            <a:off x="7744883" y="5569793"/>
            <a:ext cx="394970" cy="4910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85931C-3448-44A5-BF0F-958FFDBA8620}"/>
              </a:ext>
            </a:extLst>
          </p:cNvPr>
          <p:cNvSpPr txBox="1"/>
          <p:nvPr/>
        </p:nvSpPr>
        <p:spPr>
          <a:xfrm>
            <a:off x="477750" y="3794620"/>
            <a:ext cx="5664485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0.6m, the range of angle so that face is detected is quite big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2.1m, the range of angle so that face is detected is reduced to around 30degree.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these ranges, faces are detected 100% with different emotion.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Outside these range, detectability significantly reduced</a:t>
            </a:r>
          </a:p>
        </p:txBody>
      </p:sp>
    </p:spTree>
    <p:extLst>
      <p:ext uri="{BB962C8B-B14F-4D97-AF65-F5344CB8AC3E}">
        <p14:creationId xmlns:p14="http://schemas.microsoft.com/office/powerpoint/2010/main" val="3032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2 – face detection ability (continue)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85931C-3448-44A5-BF0F-958FFDBA8620}"/>
              </a:ext>
            </a:extLst>
          </p:cNvPr>
          <p:cNvSpPr txBox="1"/>
          <p:nvPr/>
        </p:nvSpPr>
        <p:spPr>
          <a:xfrm>
            <a:off x="306387" y="1992430"/>
            <a:ext cx="5664485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of camera quality, with dimmer light (early in the morning or later afternoon), picture from camera is black.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with better light and camera can capture reasonable picture, system can’t detect face.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AB8B0-01D4-4BA8-8FC4-0254E332A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6263" r="13974" b="13000"/>
          <a:stretch/>
        </p:blipFill>
        <p:spPr>
          <a:xfrm>
            <a:off x="5970872" y="2184934"/>
            <a:ext cx="6179368" cy="43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3 – recognition 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85931C-3448-44A5-BF0F-958FFDBA8620}"/>
              </a:ext>
            </a:extLst>
          </p:cNvPr>
          <p:cNvSpPr txBox="1"/>
          <p:nvPr/>
        </p:nvSpPr>
        <p:spPr>
          <a:xfrm>
            <a:off x="306387" y="1992430"/>
            <a:ext cx="9987795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test is done for only 10 people below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only one reference picture/person, the accuracy is about 50%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2 pictures/person, the accuracy is 100% (with all distances and angles that a face is detected)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A419C-CAED-4949-BEF5-2C60F7EB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7" y="3245114"/>
            <a:ext cx="1679007" cy="1679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81F6D7-0FE3-4023-A238-29469653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099" y="3245114"/>
            <a:ext cx="2409685" cy="1679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8F23B-DA44-4597-9F18-35F405FAF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449" y="3245114"/>
            <a:ext cx="1300926" cy="1679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0C599-5BFF-44D2-8141-55FC0321C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040" y="3245114"/>
            <a:ext cx="2984902" cy="1679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D7602-0EBF-4D60-8F10-8517D4BD0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7098" y="3245114"/>
            <a:ext cx="2827801" cy="1679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2E3A07-AA0C-4B10-A221-6F0D553A7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063" y="5018836"/>
            <a:ext cx="1425844" cy="16824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60DABE-F67A-4F1B-ABD1-E8C06D743C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3313" y="5018836"/>
            <a:ext cx="2646107" cy="1685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DCBB25-E857-4656-9DF7-0C1D675DC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826" y="5018836"/>
            <a:ext cx="1679007" cy="1679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C3B846-71E7-4493-BB2A-5DBF05CFD3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8326" y="5018836"/>
            <a:ext cx="1685367" cy="1685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A23F07-B196-471D-946A-2799487437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56186" y="5018836"/>
            <a:ext cx="2212863" cy="16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Trần Quốc Thành</a:t>
            </a:r>
          </a:p>
        </p:txBody>
      </p:sp>
    </p:spTree>
    <p:extLst>
      <p:ext uri="{BB962C8B-B14F-4D97-AF65-F5344CB8AC3E}">
        <p14:creationId xmlns:p14="http://schemas.microsoft.com/office/powerpoint/2010/main" val="284016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482B1-524F-4B23-A071-D998DDEE74F5}"/>
              </a:ext>
            </a:extLst>
          </p:cNvPr>
          <p:cNvSpPr txBox="1"/>
          <p:nvPr/>
        </p:nvSpPr>
        <p:spPr>
          <a:xfrm>
            <a:off x="306387" y="1992430"/>
            <a:ext cx="11657013" cy="544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Study, design and build a guest alarm system applied in smart home including IoT node, server and mobile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experiment to find the performance of built system (in term of speed, face detection and face recognition capability)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experiment with Jetson Nano and compare with Raspberry Pi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experiment with other face embedding algorithms and compare it with RESNET-29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 lighting condition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accuracy angle measurement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can we do better: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 (</a:t>
            </a:r>
            <a:r>
              <a:rPr lang="en-US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forming–storming–norming–performing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28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system architect for guest alarm system applied in smart home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and choose hardware for IoT node and face recognition algorithm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Experiment: compare hardware and algorithms in term of speed and accuracy with different conditions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Trần Quốc Thành</a:t>
            </a:r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System’s components</a:t>
            </a:r>
          </a:p>
        </p:txBody>
      </p:sp>
      <p:pic>
        <p:nvPicPr>
          <p:cNvPr id="23" name="Graphic 22" descr="Syncing cloud outline">
            <a:extLst>
              <a:ext uri="{FF2B5EF4-FFF2-40B4-BE49-F238E27FC236}">
                <a16:creationId xmlns:a16="http://schemas.microsoft.com/office/drawing/2014/main" id="{C0BC27DA-D8E1-4A1C-B5F8-C64CA9CFA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850" y="2320158"/>
            <a:ext cx="1474076" cy="1474076"/>
          </a:xfrm>
          <a:prstGeom prst="rect">
            <a:avLst/>
          </a:prstGeom>
        </p:spPr>
      </p:pic>
      <p:pic>
        <p:nvPicPr>
          <p:cNvPr id="25" name="Graphic 24" descr="Smart Phone with solid fill">
            <a:extLst>
              <a:ext uri="{FF2B5EF4-FFF2-40B4-BE49-F238E27FC236}">
                <a16:creationId xmlns:a16="http://schemas.microsoft.com/office/drawing/2014/main" id="{3DCADCB8-23F8-4166-9382-B0983B0B5E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4401" y="4009587"/>
            <a:ext cx="914400" cy="914400"/>
          </a:xfrm>
          <a:prstGeom prst="rect">
            <a:avLst/>
          </a:prstGeom>
        </p:spPr>
      </p:pic>
      <p:pic>
        <p:nvPicPr>
          <p:cNvPr id="26" name="Graphic 25" descr="Smart Phone with solid fill">
            <a:extLst>
              <a:ext uri="{FF2B5EF4-FFF2-40B4-BE49-F238E27FC236}">
                <a16:creationId xmlns:a16="http://schemas.microsoft.com/office/drawing/2014/main" id="{25A2DDD7-272C-4262-B849-551FA1899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3270" y="4516711"/>
            <a:ext cx="914400" cy="914400"/>
          </a:xfrm>
          <a:prstGeom prst="rect">
            <a:avLst/>
          </a:prstGeom>
        </p:spPr>
      </p:pic>
      <p:pic>
        <p:nvPicPr>
          <p:cNvPr id="27" name="Graphic 26" descr="Smart Phone with solid fill">
            <a:extLst>
              <a:ext uri="{FF2B5EF4-FFF2-40B4-BE49-F238E27FC236}">
                <a16:creationId xmlns:a16="http://schemas.microsoft.com/office/drawing/2014/main" id="{9DA62865-7668-4FE6-B106-E647447AF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2139" y="5023835"/>
            <a:ext cx="914400" cy="914400"/>
          </a:xfrm>
          <a:prstGeom prst="rect">
            <a:avLst/>
          </a:prstGeom>
        </p:spPr>
      </p:pic>
      <p:pic>
        <p:nvPicPr>
          <p:cNvPr id="31" name="Graphic 30" descr="Artificial Intelligence with solid fill">
            <a:extLst>
              <a:ext uri="{FF2B5EF4-FFF2-40B4-BE49-F238E27FC236}">
                <a16:creationId xmlns:a16="http://schemas.microsoft.com/office/drawing/2014/main" id="{0889F1B1-27E8-4883-A98A-7D6B006C0D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27281" y="4755121"/>
            <a:ext cx="914399" cy="91439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6A850DC-74E5-4771-8931-CAF5F671226A}"/>
              </a:ext>
            </a:extLst>
          </p:cNvPr>
          <p:cNvGrpSpPr/>
          <p:nvPr/>
        </p:nvGrpSpPr>
        <p:grpSpPr>
          <a:xfrm>
            <a:off x="418465" y="2514600"/>
            <a:ext cx="1912883" cy="998483"/>
            <a:chOff x="418466" y="2514600"/>
            <a:chExt cx="1912883" cy="998483"/>
          </a:xfrm>
        </p:grpSpPr>
        <p:pic>
          <p:nvPicPr>
            <p:cNvPr id="18" name="Graphic 17" descr="Security camera with solid fill">
              <a:extLst>
                <a:ext uri="{FF2B5EF4-FFF2-40B4-BE49-F238E27FC236}">
                  <a16:creationId xmlns:a16="http://schemas.microsoft.com/office/drawing/2014/main" id="{A1F5EF88-3CB2-4FDC-90E0-17018BB63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549" y="2598683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Processor with solid fill">
              <a:extLst>
                <a:ext uri="{FF2B5EF4-FFF2-40B4-BE49-F238E27FC236}">
                  <a16:creationId xmlns:a16="http://schemas.microsoft.com/office/drawing/2014/main" id="{E142A8E1-C912-4839-A178-A810257B8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16949" y="2514600"/>
              <a:ext cx="914400" cy="914400"/>
            </a:xfrm>
            <a:prstGeom prst="rect">
              <a:avLst/>
            </a:prstGeom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4528743-61A1-4F81-924B-3D6C9CF625E9}"/>
                </a:ext>
              </a:extLst>
            </p:cNvPr>
            <p:cNvSpPr/>
            <p:nvPr/>
          </p:nvSpPr>
          <p:spPr>
            <a:xfrm>
              <a:off x="418466" y="2514600"/>
              <a:ext cx="1912883" cy="91440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94DBC6-A017-4D02-A2C3-5CB1AEAD813B}"/>
              </a:ext>
            </a:extLst>
          </p:cNvPr>
          <p:cNvGrpSpPr/>
          <p:nvPr/>
        </p:nvGrpSpPr>
        <p:grpSpPr>
          <a:xfrm>
            <a:off x="418465" y="3582659"/>
            <a:ext cx="1912883" cy="998483"/>
            <a:chOff x="418466" y="2514600"/>
            <a:chExt cx="1912883" cy="998483"/>
          </a:xfrm>
        </p:grpSpPr>
        <p:pic>
          <p:nvPicPr>
            <p:cNvPr id="36" name="Graphic 35" descr="Security camera with solid fill">
              <a:extLst>
                <a:ext uri="{FF2B5EF4-FFF2-40B4-BE49-F238E27FC236}">
                  <a16:creationId xmlns:a16="http://schemas.microsoft.com/office/drawing/2014/main" id="{07BEF3D6-6D0F-4784-8C36-6D5AEBBBB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549" y="2598683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Processor with solid fill">
              <a:extLst>
                <a:ext uri="{FF2B5EF4-FFF2-40B4-BE49-F238E27FC236}">
                  <a16:creationId xmlns:a16="http://schemas.microsoft.com/office/drawing/2014/main" id="{45023750-0C80-4C38-9EDA-E301E831F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16949" y="2514600"/>
              <a:ext cx="914400" cy="914400"/>
            </a:xfrm>
            <a:prstGeom prst="rect">
              <a:avLst/>
            </a:prstGeom>
          </p:spPr>
        </p:pic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75A33A7-A183-492C-9EA9-D741EE5E9935}"/>
                </a:ext>
              </a:extLst>
            </p:cNvPr>
            <p:cNvSpPr/>
            <p:nvPr/>
          </p:nvSpPr>
          <p:spPr>
            <a:xfrm>
              <a:off x="418466" y="2514600"/>
              <a:ext cx="1912883" cy="91440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9C5A3F-483B-4B7C-A521-4303EC4288AE}"/>
              </a:ext>
            </a:extLst>
          </p:cNvPr>
          <p:cNvGrpSpPr/>
          <p:nvPr/>
        </p:nvGrpSpPr>
        <p:grpSpPr>
          <a:xfrm>
            <a:off x="418465" y="4650717"/>
            <a:ext cx="1912883" cy="998483"/>
            <a:chOff x="418466" y="2514600"/>
            <a:chExt cx="1912883" cy="998483"/>
          </a:xfrm>
        </p:grpSpPr>
        <p:pic>
          <p:nvPicPr>
            <p:cNvPr id="40" name="Graphic 39" descr="Security camera with solid fill">
              <a:extLst>
                <a:ext uri="{FF2B5EF4-FFF2-40B4-BE49-F238E27FC236}">
                  <a16:creationId xmlns:a16="http://schemas.microsoft.com/office/drawing/2014/main" id="{9BA66431-DBE6-4548-BDD2-46B93B6C1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549" y="2598683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Processor with solid fill">
              <a:extLst>
                <a:ext uri="{FF2B5EF4-FFF2-40B4-BE49-F238E27FC236}">
                  <a16:creationId xmlns:a16="http://schemas.microsoft.com/office/drawing/2014/main" id="{F240B03A-451A-49EB-AE29-048521C22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16949" y="2514600"/>
              <a:ext cx="914400" cy="914400"/>
            </a:xfrm>
            <a:prstGeom prst="rect">
              <a:avLst/>
            </a:prstGeom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3087CC5-5CCB-4834-A789-2878B6917E15}"/>
                </a:ext>
              </a:extLst>
            </p:cNvPr>
            <p:cNvSpPr/>
            <p:nvPr/>
          </p:nvSpPr>
          <p:spPr>
            <a:xfrm>
              <a:off x="418466" y="2514600"/>
              <a:ext cx="1912883" cy="91440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81C9A3-8E5D-442B-BC89-61E4B1C87914}"/>
              </a:ext>
            </a:extLst>
          </p:cNvPr>
          <p:cNvSpPr txBox="1"/>
          <p:nvPr/>
        </p:nvSpPr>
        <p:spPr>
          <a:xfrm>
            <a:off x="780393" y="5568366"/>
            <a:ext cx="136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IoT nodes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E5C3B3-86CD-4C51-819E-4BA6B79AE015}"/>
              </a:ext>
            </a:extLst>
          </p:cNvPr>
          <p:cNvSpPr txBox="1"/>
          <p:nvPr/>
        </p:nvSpPr>
        <p:spPr>
          <a:xfrm>
            <a:off x="5732980" y="2320158"/>
            <a:ext cx="105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server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321FBA-5537-4740-820D-D06FE9D42971}"/>
              </a:ext>
            </a:extLst>
          </p:cNvPr>
          <p:cNvSpPr txBox="1"/>
          <p:nvPr/>
        </p:nvSpPr>
        <p:spPr>
          <a:xfrm>
            <a:off x="2935156" y="5565117"/>
            <a:ext cx="189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algorithm 1</a:t>
            </a:r>
          </a:p>
          <a:p>
            <a:r>
              <a:rPr lang="en-US" dirty="0"/>
              <a:t>Face detection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9EB61B-3CAF-47E7-98F9-DA6829EA1DEA}"/>
              </a:ext>
            </a:extLst>
          </p:cNvPr>
          <p:cNvSpPr txBox="1"/>
          <p:nvPr/>
        </p:nvSpPr>
        <p:spPr>
          <a:xfrm>
            <a:off x="8623178" y="5192000"/>
            <a:ext cx="105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users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824D470-7698-4473-8B39-C8081341803A}"/>
              </a:ext>
            </a:extLst>
          </p:cNvPr>
          <p:cNvCxnSpPr>
            <a:stCxn id="33" idx="3"/>
            <a:endCxn id="23" idx="1"/>
          </p:cNvCxnSpPr>
          <p:nvPr/>
        </p:nvCxnSpPr>
        <p:spPr>
          <a:xfrm>
            <a:off x="2331348" y="2971800"/>
            <a:ext cx="2241502" cy="85396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8256CCC-E675-4C65-8E4E-09F9BAB34543}"/>
              </a:ext>
            </a:extLst>
          </p:cNvPr>
          <p:cNvCxnSpPr>
            <a:cxnSpLocks/>
            <a:stCxn id="37" idx="3"/>
            <a:endCxn id="23" idx="1"/>
          </p:cNvCxnSpPr>
          <p:nvPr/>
        </p:nvCxnSpPr>
        <p:spPr>
          <a:xfrm flipV="1">
            <a:off x="2331348" y="3057196"/>
            <a:ext cx="2241502" cy="982663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717F64-767A-439C-BE4F-EDD1EBFEC69B}"/>
              </a:ext>
            </a:extLst>
          </p:cNvPr>
          <p:cNvCxnSpPr>
            <a:cxnSpLocks/>
            <a:stCxn id="42" idx="3"/>
            <a:endCxn id="23" idx="1"/>
          </p:cNvCxnSpPr>
          <p:nvPr/>
        </p:nvCxnSpPr>
        <p:spPr>
          <a:xfrm flipV="1">
            <a:off x="2331348" y="3057196"/>
            <a:ext cx="2241502" cy="2050721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F4DEA8-A074-48DA-B6CA-A3FE826909B0}"/>
              </a:ext>
            </a:extLst>
          </p:cNvPr>
          <p:cNvCxnSpPr>
            <a:cxnSpLocks/>
            <a:stCxn id="25" idx="0"/>
            <a:endCxn id="23" idx="3"/>
          </p:cNvCxnSpPr>
          <p:nvPr/>
        </p:nvCxnSpPr>
        <p:spPr>
          <a:xfrm flipH="1" flipV="1">
            <a:off x="6046926" y="3057196"/>
            <a:ext cx="2944675" cy="952391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238F72-D1FE-434C-B423-7B08D3EBA473}"/>
              </a:ext>
            </a:extLst>
          </p:cNvPr>
          <p:cNvCxnSpPr>
            <a:cxnSpLocks/>
            <a:stCxn id="26" idx="0"/>
            <a:endCxn id="23" idx="3"/>
          </p:cNvCxnSpPr>
          <p:nvPr/>
        </p:nvCxnSpPr>
        <p:spPr>
          <a:xfrm flipH="1" flipV="1">
            <a:off x="6046926" y="3057196"/>
            <a:ext cx="2303544" cy="1459515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47ADFAB-C546-4F47-84D1-2F5B6AE3D645}"/>
              </a:ext>
            </a:extLst>
          </p:cNvPr>
          <p:cNvCxnSpPr>
            <a:cxnSpLocks/>
            <a:stCxn id="27" idx="0"/>
            <a:endCxn id="23" idx="3"/>
          </p:cNvCxnSpPr>
          <p:nvPr/>
        </p:nvCxnSpPr>
        <p:spPr>
          <a:xfrm flipH="1" flipV="1">
            <a:off x="6046926" y="3057196"/>
            <a:ext cx="1662413" cy="1966639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6">
            <a:extLst>
              <a:ext uri="{FF2B5EF4-FFF2-40B4-BE49-F238E27FC236}">
                <a16:creationId xmlns:a16="http://schemas.microsoft.com/office/drawing/2014/main" id="{0E0CA5E2-D5E6-4C05-B793-577359DB2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24414" y="2163636"/>
            <a:ext cx="4698355" cy="136955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are AI algorithms stored?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kind of data is transferred between components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Artificial Intelligence outline">
            <a:extLst>
              <a:ext uri="{FF2B5EF4-FFF2-40B4-BE49-F238E27FC236}">
                <a16:creationId xmlns:a16="http://schemas.microsoft.com/office/drawing/2014/main" id="{CC8361D4-B49C-4AA0-8953-969255126B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2129" y="4738122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F3E0418-FE79-438C-87D0-514566F9E118}"/>
              </a:ext>
            </a:extLst>
          </p:cNvPr>
          <p:cNvSpPr txBox="1"/>
          <p:nvPr/>
        </p:nvSpPr>
        <p:spPr>
          <a:xfrm>
            <a:off x="5237961" y="5594229"/>
            <a:ext cx="189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algorithm 2</a:t>
            </a:r>
          </a:p>
          <a:p>
            <a:r>
              <a:rPr lang="en-US" dirty="0"/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8C0-74F3-48CA-8FA5-73BCC4E7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1: AI algorithms on cloud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B6411D-C450-4B9E-9211-8BCA8609A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01296BF4-E139-495D-A9FF-85B539BDC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cloud’s computational power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technical requirements lead to low cost of IoT node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big data collected from users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007FB60-4194-4788-9370-CD1D52630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CB9C0C28-8AE2-450D-8A08-B2653E30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large network bandwidth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stop working when network unavailable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cloud’s computational power and storage power increase rapidly with number of IoT nodes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2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8C0-74F3-48CA-8FA5-73BCC4E7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2: AI algorithms on IoT node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B6411D-C450-4B9E-9211-8BCA8609A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01296BF4-E139-495D-A9FF-85B539BDC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amount of network bandwidth required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IoT node (and connected actuator if any) can still work without network connection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User’s privacy is secured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007FB60-4194-4788-9370-CD1D52630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CB9C0C28-8AE2-450D-8A08-B2653E30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technical requirements lead to high cost of IoT node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AI algorithms due to IoT node’s computational and storage capability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Challenging to ensure security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8C0-74F3-48CA-8FA5-73BCC4E7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3: Hybrid (face detection on IoT node, face embedding and recognition on cloud)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E3B6411D-C450-4B9E-9211-8BCA8609A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01296BF4-E139-495D-A9FF-85B539BDC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network bandwidth is required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Sophisticated face embedding algorithm can be used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security (important model stays on cloud)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requirements on cloud’s computational and storage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007FB60-4194-4788-9370-CD1D52630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CB9C0C28-8AE2-450D-8A08-B2653E301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stop working when network is unavailable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8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18C0-74F3-48CA-8FA5-73BCC4E7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 following solution 2</a:t>
            </a:r>
          </a:p>
        </p:txBody>
      </p:sp>
      <p:pic>
        <p:nvPicPr>
          <p:cNvPr id="15" name="Graphic 14" descr="Syncing cloud outline">
            <a:extLst>
              <a:ext uri="{FF2B5EF4-FFF2-40B4-BE49-F238E27FC236}">
                <a16:creationId xmlns:a16="http://schemas.microsoft.com/office/drawing/2014/main" id="{7848044B-94DA-423D-9F83-DEB96D897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850" y="2320158"/>
            <a:ext cx="1474076" cy="1474076"/>
          </a:xfrm>
          <a:prstGeom prst="rect">
            <a:avLst/>
          </a:prstGeom>
        </p:spPr>
      </p:pic>
      <p:pic>
        <p:nvPicPr>
          <p:cNvPr id="16" name="Graphic 15" descr="Smart Phone with solid fill">
            <a:extLst>
              <a:ext uri="{FF2B5EF4-FFF2-40B4-BE49-F238E27FC236}">
                <a16:creationId xmlns:a16="http://schemas.microsoft.com/office/drawing/2014/main" id="{FB75EA81-D2AA-4A4A-BEE7-F825A4FD3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1" y="4009587"/>
            <a:ext cx="914400" cy="914400"/>
          </a:xfrm>
          <a:prstGeom prst="rect">
            <a:avLst/>
          </a:prstGeom>
        </p:spPr>
      </p:pic>
      <p:pic>
        <p:nvPicPr>
          <p:cNvPr id="17" name="Graphic 16" descr="Smart Phone with solid fill">
            <a:extLst>
              <a:ext uri="{FF2B5EF4-FFF2-40B4-BE49-F238E27FC236}">
                <a16:creationId xmlns:a16="http://schemas.microsoft.com/office/drawing/2014/main" id="{BD8CDF71-2D13-4202-89AD-2C81AC328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3270" y="4516711"/>
            <a:ext cx="914400" cy="914400"/>
          </a:xfrm>
          <a:prstGeom prst="rect">
            <a:avLst/>
          </a:prstGeom>
        </p:spPr>
      </p:pic>
      <p:pic>
        <p:nvPicPr>
          <p:cNvPr id="18" name="Graphic 17" descr="Smart Phone with solid fill">
            <a:extLst>
              <a:ext uri="{FF2B5EF4-FFF2-40B4-BE49-F238E27FC236}">
                <a16:creationId xmlns:a16="http://schemas.microsoft.com/office/drawing/2014/main" id="{74275388-6B78-48DE-848A-4681674F6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2139" y="5023835"/>
            <a:ext cx="914400" cy="914400"/>
          </a:xfrm>
          <a:prstGeom prst="rect">
            <a:avLst/>
          </a:prstGeom>
        </p:spPr>
      </p:pic>
      <p:pic>
        <p:nvPicPr>
          <p:cNvPr id="19" name="Graphic 18" descr="Artificial Intelligence with solid fill">
            <a:extLst>
              <a:ext uri="{FF2B5EF4-FFF2-40B4-BE49-F238E27FC236}">
                <a16:creationId xmlns:a16="http://schemas.microsoft.com/office/drawing/2014/main" id="{6CC873E1-08BA-4A4B-A202-33D77567B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791" y="2378587"/>
            <a:ext cx="509130" cy="50913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D4FE9F7-76E9-4099-A66C-86ECE2E21DDA}"/>
              </a:ext>
            </a:extLst>
          </p:cNvPr>
          <p:cNvGrpSpPr/>
          <p:nvPr/>
        </p:nvGrpSpPr>
        <p:grpSpPr>
          <a:xfrm>
            <a:off x="418465" y="2514600"/>
            <a:ext cx="1912883" cy="998483"/>
            <a:chOff x="418466" y="2514600"/>
            <a:chExt cx="1912883" cy="998483"/>
          </a:xfrm>
        </p:grpSpPr>
        <p:pic>
          <p:nvPicPr>
            <p:cNvPr id="21" name="Graphic 20" descr="Security camera with solid fill">
              <a:extLst>
                <a:ext uri="{FF2B5EF4-FFF2-40B4-BE49-F238E27FC236}">
                  <a16:creationId xmlns:a16="http://schemas.microsoft.com/office/drawing/2014/main" id="{BAD081C3-444C-42E0-B46F-A41F0073E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549" y="2598683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rocessor with solid fill">
              <a:extLst>
                <a:ext uri="{FF2B5EF4-FFF2-40B4-BE49-F238E27FC236}">
                  <a16:creationId xmlns:a16="http://schemas.microsoft.com/office/drawing/2014/main" id="{DD265430-475E-490B-A0E7-39488A08B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16949" y="2514600"/>
              <a:ext cx="914400" cy="914400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5414369-12B9-4C70-90A8-6A6F94AA8596}"/>
                </a:ext>
              </a:extLst>
            </p:cNvPr>
            <p:cNvSpPr/>
            <p:nvPr/>
          </p:nvSpPr>
          <p:spPr>
            <a:xfrm>
              <a:off x="418466" y="2514600"/>
              <a:ext cx="1912883" cy="91440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59E5F27-580D-4FE3-8155-CBB67634D7D7}"/>
              </a:ext>
            </a:extLst>
          </p:cNvPr>
          <p:cNvGrpSpPr/>
          <p:nvPr/>
        </p:nvGrpSpPr>
        <p:grpSpPr>
          <a:xfrm>
            <a:off x="418465" y="3582659"/>
            <a:ext cx="1912883" cy="998483"/>
            <a:chOff x="418466" y="2514600"/>
            <a:chExt cx="1912883" cy="998483"/>
          </a:xfrm>
        </p:grpSpPr>
        <p:pic>
          <p:nvPicPr>
            <p:cNvPr id="25" name="Graphic 24" descr="Security camera with solid fill">
              <a:extLst>
                <a:ext uri="{FF2B5EF4-FFF2-40B4-BE49-F238E27FC236}">
                  <a16:creationId xmlns:a16="http://schemas.microsoft.com/office/drawing/2014/main" id="{DF839613-0208-4DFD-910F-9D0F49D9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549" y="2598683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rocessor with solid fill">
              <a:extLst>
                <a:ext uri="{FF2B5EF4-FFF2-40B4-BE49-F238E27FC236}">
                  <a16:creationId xmlns:a16="http://schemas.microsoft.com/office/drawing/2014/main" id="{919E8372-D53C-4234-A6A3-D1F56BD7D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16949" y="2514600"/>
              <a:ext cx="914400" cy="914400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F150287-B9B3-4051-B52F-83D8F8A376F1}"/>
                </a:ext>
              </a:extLst>
            </p:cNvPr>
            <p:cNvSpPr/>
            <p:nvPr/>
          </p:nvSpPr>
          <p:spPr>
            <a:xfrm>
              <a:off x="418466" y="2514600"/>
              <a:ext cx="1912883" cy="91440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1BBA42-C643-4981-94A4-1707D053164E}"/>
              </a:ext>
            </a:extLst>
          </p:cNvPr>
          <p:cNvGrpSpPr/>
          <p:nvPr/>
        </p:nvGrpSpPr>
        <p:grpSpPr>
          <a:xfrm>
            <a:off x="418465" y="4650717"/>
            <a:ext cx="1912883" cy="998483"/>
            <a:chOff x="418466" y="2514600"/>
            <a:chExt cx="1912883" cy="998483"/>
          </a:xfrm>
        </p:grpSpPr>
        <p:pic>
          <p:nvPicPr>
            <p:cNvPr id="29" name="Graphic 28" descr="Security camera with solid fill">
              <a:extLst>
                <a:ext uri="{FF2B5EF4-FFF2-40B4-BE49-F238E27FC236}">
                  <a16:creationId xmlns:a16="http://schemas.microsoft.com/office/drawing/2014/main" id="{D8BF8232-97DB-4327-802A-2D9058D8A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2549" y="2598683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Processor with solid fill">
              <a:extLst>
                <a:ext uri="{FF2B5EF4-FFF2-40B4-BE49-F238E27FC236}">
                  <a16:creationId xmlns:a16="http://schemas.microsoft.com/office/drawing/2014/main" id="{1F521515-5F8A-43C0-BB61-31C9F1C99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16949" y="2514600"/>
              <a:ext cx="914400" cy="914400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B83ECF2-5F96-4D5D-B7FA-697AE563B387}"/>
                </a:ext>
              </a:extLst>
            </p:cNvPr>
            <p:cNvSpPr/>
            <p:nvPr/>
          </p:nvSpPr>
          <p:spPr>
            <a:xfrm>
              <a:off x="418466" y="2514600"/>
              <a:ext cx="1912883" cy="914400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1494A01-9866-4833-9E0B-E7FE4FC46907}"/>
              </a:ext>
            </a:extLst>
          </p:cNvPr>
          <p:cNvSpPr txBox="1"/>
          <p:nvPr/>
        </p:nvSpPr>
        <p:spPr>
          <a:xfrm>
            <a:off x="780393" y="5568366"/>
            <a:ext cx="136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IoT nodes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276081-9E1E-463E-B264-B020E6A79396}"/>
              </a:ext>
            </a:extLst>
          </p:cNvPr>
          <p:cNvSpPr txBox="1"/>
          <p:nvPr/>
        </p:nvSpPr>
        <p:spPr>
          <a:xfrm>
            <a:off x="5732980" y="2320158"/>
            <a:ext cx="105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server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3C339F-959C-432B-B8AA-4F92B5ED5793}"/>
              </a:ext>
            </a:extLst>
          </p:cNvPr>
          <p:cNvSpPr txBox="1"/>
          <p:nvPr/>
        </p:nvSpPr>
        <p:spPr>
          <a:xfrm>
            <a:off x="8623178" y="5192000"/>
            <a:ext cx="105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users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1236BC-F02B-4DF7-9D15-8767791617B9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>
            <a:off x="2331348" y="2971800"/>
            <a:ext cx="2241502" cy="85396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5A7BA64-4281-4368-B9BE-D6281EBC40C4}"/>
              </a:ext>
            </a:extLst>
          </p:cNvPr>
          <p:cNvCxnSpPr>
            <a:cxnSpLocks/>
            <a:stCxn id="26" idx="3"/>
            <a:endCxn id="15" idx="1"/>
          </p:cNvCxnSpPr>
          <p:nvPr/>
        </p:nvCxnSpPr>
        <p:spPr>
          <a:xfrm flipV="1">
            <a:off x="2331348" y="3057196"/>
            <a:ext cx="2241502" cy="982663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F08EC1-EFF7-419C-AAF6-9915D083875C}"/>
              </a:ext>
            </a:extLst>
          </p:cNvPr>
          <p:cNvCxnSpPr>
            <a:cxnSpLocks/>
            <a:stCxn id="31" idx="3"/>
            <a:endCxn id="15" idx="1"/>
          </p:cNvCxnSpPr>
          <p:nvPr/>
        </p:nvCxnSpPr>
        <p:spPr>
          <a:xfrm flipV="1">
            <a:off x="2331348" y="3057196"/>
            <a:ext cx="2241502" cy="2050721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6C8076-D90C-49DD-8376-447DD342994B}"/>
              </a:ext>
            </a:extLst>
          </p:cNvPr>
          <p:cNvCxnSpPr>
            <a:cxnSpLocks/>
            <a:stCxn id="16" idx="0"/>
            <a:endCxn id="15" idx="3"/>
          </p:cNvCxnSpPr>
          <p:nvPr/>
        </p:nvCxnSpPr>
        <p:spPr>
          <a:xfrm flipH="1" flipV="1">
            <a:off x="6046926" y="3057196"/>
            <a:ext cx="2944675" cy="952391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12A31B-809B-4B8E-B3EE-799E67E75092}"/>
              </a:ext>
            </a:extLst>
          </p:cNvPr>
          <p:cNvCxnSpPr>
            <a:cxnSpLocks/>
            <a:stCxn id="17" idx="0"/>
            <a:endCxn id="15" idx="3"/>
          </p:cNvCxnSpPr>
          <p:nvPr/>
        </p:nvCxnSpPr>
        <p:spPr>
          <a:xfrm flipH="1" flipV="1">
            <a:off x="6046926" y="3057196"/>
            <a:ext cx="2303544" cy="1459515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B0ACE5-69DA-41EB-A871-A93D8F8705B4}"/>
              </a:ext>
            </a:extLst>
          </p:cNvPr>
          <p:cNvCxnSpPr>
            <a:cxnSpLocks/>
            <a:stCxn id="18" idx="0"/>
            <a:endCxn id="15" idx="3"/>
          </p:cNvCxnSpPr>
          <p:nvPr/>
        </p:nvCxnSpPr>
        <p:spPr>
          <a:xfrm flipH="1" flipV="1">
            <a:off x="6046926" y="3057196"/>
            <a:ext cx="1662413" cy="1966639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Artificial Intelligence with solid fill">
            <a:extLst>
              <a:ext uri="{FF2B5EF4-FFF2-40B4-BE49-F238E27FC236}">
                <a16:creationId xmlns:a16="http://schemas.microsoft.com/office/drawing/2014/main" id="{9461A3FD-81A7-45E4-BD20-4BA3769AE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791" y="3475704"/>
            <a:ext cx="509130" cy="509130"/>
          </a:xfrm>
          <a:prstGeom prst="rect">
            <a:avLst/>
          </a:prstGeom>
        </p:spPr>
      </p:pic>
      <p:pic>
        <p:nvPicPr>
          <p:cNvPr id="47" name="Graphic 46" descr="Artificial Intelligence with solid fill">
            <a:extLst>
              <a:ext uri="{FF2B5EF4-FFF2-40B4-BE49-F238E27FC236}">
                <a16:creationId xmlns:a16="http://schemas.microsoft.com/office/drawing/2014/main" id="{6B789998-1F29-448D-9CAA-CC12607A2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6791" y="4572822"/>
            <a:ext cx="509130" cy="5091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ACE9C3-1F4B-474E-B1C7-92BC02632E0C}"/>
              </a:ext>
            </a:extLst>
          </p:cNvPr>
          <p:cNvSpPr txBox="1"/>
          <p:nvPr/>
        </p:nvSpPr>
        <p:spPr>
          <a:xfrm>
            <a:off x="3849557" y="5071730"/>
            <a:ext cx="2322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AI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IoT node</a:t>
            </a:r>
          </a:p>
        </p:txBody>
      </p:sp>
      <p:pic>
        <p:nvPicPr>
          <p:cNvPr id="34" name="Graphic 33" descr="Artificial Intelligence outline">
            <a:extLst>
              <a:ext uri="{FF2B5EF4-FFF2-40B4-BE49-F238E27FC236}">
                <a16:creationId xmlns:a16="http://schemas.microsoft.com/office/drawing/2014/main" id="{9F7542C4-D7F8-4F94-B8BC-6A493BBE7A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3351" y="4559666"/>
            <a:ext cx="512064" cy="512064"/>
          </a:xfrm>
          <a:prstGeom prst="rect">
            <a:avLst/>
          </a:prstGeom>
        </p:spPr>
      </p:pic>
      <p:pic>
        <p:nvPicPr>
          <p:cNvPr id="37" name="Graphic 36" descr="Artificial Intelligence outline">
            <a:extLst>
              <a:ext uri="{FF2B5EF4-FFF2-40B4-BE49-F238E27FC236}">
                <a16:creationId xmlns:a16="http://schemas.microsoft.com/office/drawing/2014/main" id="{1DB9B82B-21F4-45E1-A16B-D19174F9B4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26078" y="2387035"/>
            <a:ext cx="512064" cy="512064"/>
          </a:xfrm>
          <a:prstGeom prst="rect">
            <a:avLst/>
          </a:prstGeom>
        </p:spPr>
      </p:pic>
      <p:pic>
        <p:nvPicPr>
          <p:cNvPr id="40" name="Graphic 39" descr="Artificial Intelligence outline">
            <a:extLst>
              <a:ext uri="{FF2B5EF4-FFF2-40B4-BE49-F238E27FC236}">
                <a16:creationId xmlns:a16="http://schemas.microsoft.com/office/drawing/2014/main" id="{44440B89-BA28-4BF6-B4AA-0F411CCE80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7844" y="3450965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1450</Words>
  <Application>Microsoft Office PowerPoint</Application>
  <PresentationFormat>Widescreen</PresentationFormat>
  <Paragraphs>299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Times New Roman</vt:lpstr>
      <vt:lpstr>Trebuchet MS</vt:lpstr>
      <vt:lpstr>Wingdings</vt:lpstr>
      <vt:lpstr>Berlin</vt:lpstr>
      <vt:lpstr>1_Berlin</vt:lpstr>
      <vt:lpstr>2_Berlin</vt:lpstr>
      <vt:lpstr>3_Berlin</vt:lpstr>
      <vt:lpstr>GUEST ALARM SYSTEM APPLIED IN SMART HOME</vt:lpstr>
      <vt:lpstr>Content</vt:lpstr>
      <vt:lpstr>Objective</vt:lpstr>
      <vt:lpstr>System design</vt:lpstr>
      <vt:lpstr>System’s components</vt:lpstr>
      <vt:lpstr>Option 1: AI algorithms on cloud</vt:lpstr>
      <vt:lpstr>Solution 2: AI algorithms on IoT node</vt:lpstr>
      <vt:lpstr>Solution 3: Hybrid (face detection on IoT node, face embedding and recognition on cloud)</vt:lpstr>
      <vt:lpstr>System design following solution 2</vt:lpstr>
      <vt:lpstr>IoT node hardware  and algorithm</vt:lpstr>
      <vt:lpstr>Camera</vt:lpstr>
      <vt:lpstr>Camera</vt:lpstr>
      <vt:lpstr>Raspberry Pi 4 vs Nano Jetson</vt:lpstr>
      <vt:lpstr>Raspberry Pi 4 vs Nano Jetson</vt:lpstr>
      <vt:lpstr>AI algorithm</vt:lpstr>
      <vt:lpstr>AI Algorithm – face detection</vt:lpstr>
      <vt:lpstr>AI Algorithm – face embedding</vt:lpstr>
      <vt:lpstr>Server and mobile app</vt:lpstr>
      <vt:lpstr>Supporting content</vt:lpstr>
      <vt:lpstr>Data observations</vt:lpstr>
      <vt:lpstr>Data Observations</vt:lpstr>
      <vt:lpstr>Experiment result</vt:lpstr>
      <vt:lpstr>Experiment 1: Speed</vt:lpstr>
      <vt:lpstr>Experiment 2 – face detection ability</vt:lpstr>
      <vt:lpstr>Experiment 2 – face detection ability (continue)</vt:lpstr>
      <vt:lpstr>Experiment 3 – recognition accuracy</vt:lpstr>
      <vt:lpstr>Summary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Trần Quốc Thành</cp:lastModifiedBy>
  <cp:revision>79</cp:revision>
  <dcterms:created xsi:type="dcterms:W3CDTF">2014-04-17T23:07:25Z</dcterms:created>
  <dcterms:modified xsi:type="dcterms:W3CDTF">2021-05-29T15:22:34Z</dcterms:modified>
</cp:coreProperties>
</file>